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Chapter 9: Sustainability in ASEAN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sustainability in ASEAN requires:</a:t>
            </a:r>
          </a:p>
          <a:p>
            <a:r>
              <a:rPr dirty="0"/>
              <a:t>Country-level analysis</a:t>
            </a:r>
          </a:p>
          <a:p>
            <a:r>
              <a:rPr dirty="0"/>
              <a:t>Institutional realism</a:t>
            </a:r>
          </a:p>
          <a:p>
            <a:r>
              <a:rPr dirty="0"/>
              <a:t>Climate and governance integration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dirty="0"/>
              <a:t>Uniform approaches fail.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/>
              <a:t>Understand why ASEAN is not a single ESG market</a:t>
            </a:r>
          </a:p>
          <a:p>
            <a:r>
              <a:rPr dirty="0"/>
              <a:t>Compare governance and regulatory models across ASEAN</a:t>
            </a:r>
          </a:p>
          <a:p>
            <a:r>
              <a:rPr dirty="0"/>
              <a:t>Assess climate, corruption and enforcement risks</a:t>
            </a:r>
          </a:p>
          <a:p>
            <a:r>
              <a:rPr dirty="0" err="1"/>
              <a:t>Analyse</a:t>
            </a:r>
            <a:r>
              <a:rPr dirty="0"/>
              <a:t> geopolitical influences on sustainability</a:t>
            </a:r>
          </a:p>
          <a:p>
            <a:r>
              <a:rPr dirty="0"/>
              <a:t>Identify ESG-linked growth opportunities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ASEAN markets are highly diverse</a:t>
            </a:r>
          </a:p>
          <a:p>
            <a:r>
              <a:rPr dirty="0"/>
              <a:t>Relationship-based business norms shape ESG outcomes</a:t>
            </a:r>
          </a:p>
          <a:p>
            <a:r>
              <a:rPr dirty="0"/>
              <a:t>Singapore is a governance outlier</a:t>
            </a:r>
          </a:p>
          <a:p>
            <a:r>
              <a:rPr dirty="0"/>
              <a:t>Regulatory enforcement varies widely</a:t>
            </a:r>
          </a:p>
          <a:p>
            <a:r>
              <a:rPr dirty="0"/>
              <a:t>Climate risk is near-term and material</a:t>
            </a:r>
          </a:p>
          <a:p>
            <a:r>
              <a:rPr dirty="0"/>
              <a:t>Geopolitics affects capital flows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&amp; Cultural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Relationship-driven business norms</a:t>
            </a:r>
          </a:p>
          <a:p>
            <a:r>
              <a:rPr dirty="0"/>
              <a:t>Importance of trust and hierarchy</a:t>
            </a:r>
          </a:p>
          <a:p>
            <a:r>
              <a:rPr dirty="0"/>
              <a:t>Informal governance mechanisms</a:t>
            </a:r>
          </a:p>
          <a:p>
            <a:r>
              <a:rPr dirty="0"/>
              <a:t>Differences between Singapore and peers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Regulation &amp; Governance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err="1"/>
              <a:t>Centralised</a:t>
            </a:r>
            <a:r>
              <a:rPr dirty="0"/>
              <a:t> vs fragmented oversight</a:t>
            </a:r>
          </a:p>
          <a:p>
            <a:r>
              <a:rPr dirty="0"/>
              <a:t>Enforcement capacity gaps</a:t>
            </a:r>
          </a:p>
          <a:p>
            <a:r>
              <a:rPr dirty="0"/>
              <a:t>Disclosure vs accountability</a:t>
            </a:r>
          </a:p>
          <a:p>
            <a:r>
              <a:rPr dirty="0"/>
              <a:t>Investor confidence implications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Structural Sustainability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Physical climate exposure</a:t>
            </a:r>
          </a:p>
          <a:p>
            <a:r>
              <a:rPr dirty="0"/>
              <a:t>Corruption and fraud</a:t>
            </a:r>
          </a:p>
          <a:p>
            <a:r>
              <a:rPr dirty="0"/>
              <a:t>Talent mobility and shortages</a:t>
            </a:r>
          </a:p>
          <a:p>
            <a:r>
              <a:rPr dirty="0"/>
              <a:t>Energy transition inconsistency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Geopolitics &amp; Capital 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BRI, IPEF, RCEP dynamics</a:t>
            </a:r>
          </a:p>
          <a:p>
            <a:r>
              <a:rPr dirty="0"/>
              <a:t>Supply-chain reconfiguration</a:t>
            </a:r>
          </a:p>
          <a:p>
            <a:r>
              <a:rPr dirty="0"/>
              <a:t>Strategic competition effects</a:t>
            </a:r>
          </a:p>
          <a:p>
            <a:r>
              <a:rPr dirty="0"/>
              <a:t>Conditional ESG financing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Country-specific strategies are essential</a:t>
            </a:r>
          </a:p>
          <a:p>
            <a:r>
              <a:rPr dirty="0"/>
              <a:t>Enforcement matters more than ambition</a:t>
            </a:r>
          </a:p>
          <a:p>
            <a:r>
              <a:rPr dirty="0"/>
              <a:t>Climate risk is immediate</a:t>
            </a:r>
          </a:p>
          <a:p>
            <a:r>
              <a:rPr dirty="0"/>
              <a:t>Geopolitics shapes sustainability outcomes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Which ASEAN markets carry the highest ESG risk?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2. How credible is enforcement in each jurisdiction?</a:t>
            </a:r>
          </a:p>
          <a:p>
            <a:pPr marL="0" indent="0">
              <a:buNone/>
            </a:pPr>
            <a:r>
              <a:rPr dirty="0"/>
              <a:t>3. How do geopolitical shifts affect sustainability strategy?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232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Chapter 9: Sustainability in ASEAN</vt:lpstr>
      <vt:lpstr>Learning Objectives</vt:lpstr>
      <vt:lpstr>Summary of Key Points</vt:lpstr>
      <vt:lpstr>Business &amp; Cultural Context</vt:lpstr>
      <vt:lpstr>Regulation &amp; Governance</vt:lpstr>
      <vt:lpstr>Structural Sustainability Risks</vt:lpstr>
      <vt:lpstr>Geopolitics &amp; Capital Flows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2026-01-07T01:54:31Z</dcterms:modified>
  <cp:category/>
</cp:coreProperties>
</file>